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7559675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C95"/>
    <a:srgbClr val="728C9E"/>
    <a:srgbClr val="26B8CD"/>
    <a:srgbClr val="F6F6F6"/>
    <a:srgbClr val="1D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8"/>
    <p:restoredTop sz="96266"/>
  </p:normalViewPr>
  <p:slideViewPr>
    <p:cSldViewPr snapToGrid="0">
      <p:cViewPr varScale="1">
        <p:scale>
          <a:sx n="188" d="100"/>
          <a:sy n="188" d="100"/>
        </p:scale>
        <p:origin x="16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D7EF4D-76FB-6262-19E0-F012C951C9FD}"/>
              </a:ext>
            </a:extLst>
          </p:cNvPr>
          <p:cNvSpPr/>
          <p:nvPr userDrawn="1"/>
        </p:nvSpPr>
        <p:spPr>
          <a:xfrm>
            <a:off x="-1" y="0"/>
            <a:ext cx="7559675" cy="3600450"/>
          </a:xfrm>
          <a:prstGeom prst="rect">
            <a:avLst/>
          </a:prstGeom>
          <a:solidFill>
            <a:srgbClr val="26B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22C11A-E25E-5C9A-FE43-FF0E840E2705}"/>
              </a:ext>
            </a:extLst>
          </p:cNvPr>
          <p:cNvSpPr/>
          <p:nvPr userDrawn="1"/>
        </p:nvSpPr>
        <p:spPr>
          <a:xfrm>
            <a:off x="4338302" y="-3984"/>
            <a:ext cx="3221372" cy="360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BFA6AF-43E8-A702-EC58-F769B88C5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782" t="16691" r="5936" b="14417"/>
          <a:stretch/>
        </p:blipFill>
        <p:spPr>
          <a:xfrm>
            <a:off x="4338302" y="1011738"/>
            <a:ext cx="3221372" cy="25887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102818F-8AEB-6031-D280-FB9183254DB7}"/>
              </a:ext>
            </a:extLst>
          </p:cNvPr>
          <p:cNvSpPr txBox="1"/>
          <p:nvPr userDrawn="1"/>
        </p:nvSpPr>
        <p:spPr>
          <a:xfrm>
            <a:off x="5326425" y="239765"/>
            <a:ext cx="1314383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fr-FR" sz="1400" b="1" dirty="0">
                <a:solidFill>
                  <a:srgbClr val="728C9E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78520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69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2" y="191691"/>
            <a:ext cx="1630055" cy="30512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191691"/>
            <a:ext cx="4795669" cy="30512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5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3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0" y="897613"/>
            <a:ext cx="6520220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0" y="2409468"/>
            <a:ext cx="6520220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31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958453"/>
            <a:ext cx="3212862" cy="22844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958453"/>
            <a:ext cx="3212862" cy="22844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79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91691"/>
            <a:ext cx="6520220" cy="6959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2" y="882610"/>
            <a:ext cx="319809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2" y="1315164"/>
            <a:ext cx="3198097" cy="19344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5" y="882610"/>
            <a:ext cx="321384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5" y="1315164"/>
            <a:ext cx="3213847" cy="19344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3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7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BFC398-88ED-2957-8CDC-827060E7F2B0}"/>
              </a:ext>
            </a:extLst>
          </p:cNvPr>
          <p:cNvSpPr/>
          <p:nvPr userDrawn="1"/>
        </p:nvSpPr>
        <p:spPr>
          <a:xfrm>
            <a:off x="4338302" y="-16780"/>
            <a:ext cx="3221372" cy="3617230"/>
          </a:xfrm>
          <a:prstGeom prst="rect">
            <a:avLst/>
          </a:prstGeom>
          <a:solidFill>
            <a:srgbClr val="26B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2F3FD2-A8D1-DF98-1D90-7113642C7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729" y="3165425"/>
            <a:ext cx="983857" cy="2843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2C7CF32-7262-F1CC-69AC-CE4E17277261}"/>
              </a:ext>
            </a:extLst>
          </p:cNvPr>
          <p:cNvSpPr txBox="1"/>
          <p:nvPr userDrawn="1"/>
        </p:nvSpPr>
        <p:spPr>
          <a:xfrm>
            <a:off x="6276440" y="3324469"/>
            <a:ext cx="12832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*Innover pour mieux soigner</a:t>
            </a:r>
          </a:p>
        </p:txBody>
      </p:sp>
    </p:spTree>
    <p:extLst>
      <p:ext uri="{BB962C8B-B14F-4D97-AF65-F5344CB8AC3E}">
        <p14:creationId xmlns:p14="http://schemas.microsoft.com/office/powerpoint/2010/main" val="342214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40030"/>
            <a:ext cx="2438192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518398"/>
            <a:ext cx="3827085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080135"/>
            <a:ext cx="2438192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57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40030"/>
            <a:ext cx="2438192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518398"/>
            <a:ext cx="3827085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080135"/>
            <a:ext cx="2438192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191691"/>
            <a:ext cx="6520220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958453"/>
            <a:ext cx="6520220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3337084"/>
            <a:ext cx="1700927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761A-4E1B-FA4D-814D-3F0FAD005FE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3337084"/>
            <a:ext cx="255139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3337084"/>
            <a:ext cx="1700927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5B57-9398-CF4A-8577-B50D7213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C8E1E3D9-11CD-ECDF-3322-E315C1E1CA2C}"/>
              </a:ext>
            </a:extLst>
          </p:cNvPr>
          <p:cNvSpPr txBox="1"/>
          <p:nvPr/>
        </p:nvSpPr>
        <p:spPr>
          <a:xfrm>
            <a:off x="420996" y="1230983"/>
            <a:ext cx="3607145" cy="11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60"/>
              </a:lnSpc>
            </a:pPr>
            <a:r>
              <a:rPr lang="fr-FR" sz="2000" b="1" dirty="0">
                <a:solidFill>
                  <a:srgbClr val="F7FCF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LA COLLABORATION MPR </a:t>
            </a:r>
          </a:p>
          <a:p>
            <a:pPr marL="342900" indent="-342900">
              <a:lnSpc>
                <a:spcPts val="276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7FCF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 Kinésithérapie Libérale </a:t>
            </a:r>
          </a:p>
          <a:p>
            <a:pPr marL="342900" indent="-342900">
              <a:lnSpc>
                <a:spcPts val="276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7FCF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Médecine Générale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AB8F76F-446F-A134-E06E-E87653EB2839}"/>
              </a:ext>
            </a:extLst>
          </p:cNvPr>
          <p:cNvSpPr txBox="1"/>
          <p:nvPr/>
        </p:nvSpPr>
        <p:spPr>
          <a:xfrm>
            <a:off x="419449" y="401250"/>
            <a:ext cx="36392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Dr. Gwenaël CORNEC, Dr. Clémence LUCAS, Mme Fanny GARGADENNEC </a:t>
            </a:r>
            <a:r>
              <a:rPr lang="fr-FR" sz="1200" b="1" dirty="0">
                <a:solidFill>
                  <a:schemeClr val="bg1"/>
                </a:solidFill>
                <a:effectLst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et le laboratoire Ipsen Pharma </a:t>
            </a:r>
            <a:r>
              <a:rPr lang="fr-FR" sz="1200" dirty="0">
                <a:solidFill>
                  <a:schemeClr val="bg1"/>
                </a:solidFill>
                <a:effectLst/>
                <a:latin typeface="Helvetica Neue Thin"/>
                <a:ea typeface="Helvetica Neue Thin" panose="020B0403020202020204" pitchFamily="34" charset="0"/>
              </a:rPr>
              <a:t>vous invitent à une réunion : </a:t>
            </a:r>
            <a:endParaRPr lang="fr-FR" sz="1200" b="1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 Thin" panose="020B0403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B59E65D-EDA9-58A7-B69E-A898B6FCAB18}"/>
              </a:ext>
            </a:extLst>
          </p:cNvPr>
          <p:cNvSpPr txBox="1"/>
          <p:nvPr/>
        </p:nvSpPr>
        <p:spPr>
          <a:xfrm rot="10800000" flipV="1">
            <a:off x="369430" y="2509716"/>
            <a:ext cx="390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7FCF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LA CLÉ DU SUCCÈS DE LA PRISE</a:t>
            </a:r>
            <a:br>
              <a:rPr lang="fr-FR" sz="1600" dirty="0">
                <a:solidFill>
                  <a:srgbClr val="F7FCF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</a:br>
            <a:r>
              <a:rPr lang="fr-FR" sz="1600" dirty="0">
                <a:solidFill>
                  <a:srgbClr val="F7FCF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EN CHARGE DE LA SPASTICITÉ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50C1A1-EE90-1009-AA89-1B40D552D72B}"/>
              </a:ext>
            </a:extLst>
          </p:cNvPr>
          <p:cNvSpPr txBox="1"/>
          <p:nvPr/>
        </p:nvSpPr>
        <p:spPr>
          <a:xfrm>
            <a:off x="4893905" y="401250"/>
            <a:ext cx="2246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endParaRPr lang="fr-FR" sz="2800" b="1" dirty="0">
              <a:solidFill>
                <a:srgbClr val="26B8CD"/>
              </a:solidFill>
              <a:effectLst/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algn="ctr">
              <a:lnSpc>
                <a:spcPts val="2360"/>
              </a:lnSpc>
            </a:pPr>
            <a:endParaRPr lang="fr-FR" sz="2400" b="1" dirty="0">
              <a:solidFill>
                <a:srgbClr val="26B8CD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algn="ctr">
              <a:lnSpc>
                <a:spcPts val="2360"/>
              </a:lnSpc>
            </a:pPr>
            <a:r>
              <a:rPr lang="fr-FR" sz="2400" b="1" dirty="0">
                <a:solidFill>
                  <a:srgbClr val="26B8CD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18 juin 2024</a:t>
            </a:r>
            <a:endParaRPr lang="fr-FR" sz="2400" b="1" dirty="0">
              <a:solidFill>
                <a:srgbClr val="26B8CD"/>
              </a:solidFill>
              <a:effectLst/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8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F2E152B-35C4-B826-AAAC-2DFA000E6E26}"/>
              </a:ext>
            </a:extLst>
          </p:cNvPr>
          <p:cNvSpPr txBox="1"/>
          <p:nvPr/>
        </p:nvSpPr>
        <p:spPr>
          <a:xfrm>
            <a:off x="419450" y="257182"/>
            <a:ext cx="322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D3A6A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REJOIGNEZ-NOUS DANS NOTRE INITIATIVE AFIN DE RENFORCER LE MAILLAGE ENTRE PROFESSIONNELS DE SANTÉ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C2F621-EA89-5B15-AB4D-B76584BFD3E7}"/>
              </a:ext>
            </a:extLst>
          </p:cNvPr>
          <p:cNvSpPr txBox="1"/>
          <p:nvPr/>
        </p:nvSpPr>
        <p:spPr>
          <a:xfrm>
            <a:off x="419450" y="1071839"/>
            <a:ext cx="309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58798D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Pour optimiser le parcours des patients,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58798D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</a:rPr>
              <a:t>En favorisant la reconnaissance des symptômes, pour proposer une prise en charge adaptée. 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9AE3135-042C-0015-6175-1EC6002BCA70}"/>
              </a:ext>
            </a:extLst>
          </p:cNvPr>
          <p:cNvSpPr/>
          <p:nvPr/>
        </p:nvSpPr>
        <p:spPr>
          <a:xfrm>
            <a:off x="511729" y="2004561"/>
            <a:ext cx="3268108" cy="1016701"/>
          </a:xfrm>
          <a:prstGeom prst="roundRect">
            <a:avLst/>
          </a:prstGeom>
          <a:solidFill>
            <a:srgbClr val="F6F6F6"/>
          </a:solidFill>
          <a:ln>
            <a:noFill/>
          </a:ln>
          <a:effectLst>
            <a:outerShdw blurRad="956760" dist="50800" dir="5400000" sx="106655" sy="106655" algn="ctr" rotWithShape="0">
              <a:srgbClr val="000000">
                <a:alpha val="1431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E02E43-FA65-84D4-9D87-168EC7AAC1C6}"/>
              </a:ext>
            </a:extLst>
          </p:cNvPr>
          <p:cNvSpPr txBox="1"/>
          <p:nvPr/>
        </p:nvSpPr>
        <p:spPr>
          <a:xfrm>
            <a:off x="511729" y="2050850"/>
            <a:ext cx="300325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26B8CD"/>
                </a:solidFill>
                <a:latin typeface="Helvetica Neue Thin" panose="020B0403020202020204" pitchFamily="34" charset="0"/>
              </a:rPr>
              <a:t>Convention d’hospitalité avec </a:t>
            </a:r>
            <a:r>
              <a:rPr lang="en-US" sz="1200" b="1" dirty="0">
                <a:solidFill>
                  <a:srgbClr val="26B8CD"/>
                </a:solidFill>
                <a:latin typeface="Helvetica Neue Thin" panose="020B0403020202020204" pitchFamily="34" charset="0"/>
              </a:rPr>
              <a:t>N° RPPS </a:t>
            </a:r>
            <a:r>
              <a:rPr lang="fr-FR" sz="1200" dirty="0">
                <a:solidFill>
                  <a:srgbClr val="26B8CD"/>
                </a:solidFill>
                <a:latin typeface="Helvetica Neue Thin" panose="020B0403020202020204" pitchFamily="34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à signer impérativement </a:t>
            </a:r>
            <a:r>
              <a:rPr lang="fr-FR" sz="1200" dirty="0">
                <a:solidFill>
                  <a:srgbClr val="26B8C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avant </a:t>
            </a:r>
          </a:p>
          <a:p>
            <a:r>
              <a:rPr lang="fr-FR" sz="1200" b="1" dirty="0">
                <a:solidFill>
                  <a:srgbClr val="26B8C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le </a:t>
            </a:r>
            <a:r>
              <a:rPr lang="fr-FR" sz="1200" b="1" dirty="0">
                <a:solidFill>
                  <a:srgbClr val="26B8CD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18</a:t>
            </a:r>
            <a:r>
              <a:rPr lang="fr-FR" sz="1200" b="1" dirty="0">
                <a:solidFill>
                  <a:srgbClr val="26B8CD"/>
                </a:solidFill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 mai 2024</a:t>
            </a:r>
          </a:p>
          <a:p>
            <a:r>
              <a:rPr lang="fr-FR" sz="1200" dirty="0">
                <a:solidFill>
                  <a:srgbClr val="247C95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Contact : Nathalie POIRIER - 0627247976</a:t>
            </a:r>
          </a:p>
          <a:p>
            <a:r>
              <a:rPr lang="fr-FR" sz="1100" dirty="0">
                <a:solidFill>
                  <a:srgbClr val="247C95"/>
                </a:solidFill>
                <a:latin typeface="Helvetica Neue Light" panose="02000403000000020004" pitchFamily="2" charset="0"/>
              </a:rPr>
              <a:t>nathalie.poirier@pharmafield.fr</a:t>
            </a:r>
            <a:endParaRPr lang="fr-FR" sz="1200" dirty="0">
              <a:solidFill>
                <a:srgbClr val="247C95"/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F61BD7-766B-F2FB-DA9E-C1F0AED77961}"/>
              </a:ext>
            </a:extLst>
          </p:cNvPr>
          <p:cNvSpPr txBox="1"/>
          <p:nvPr/>
        </p:nvSpPr>
        <p:spPr>
          <a:xfrm>
            <a:off x="4947990" y="198388"/>
            <a:ext cx="240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</a:br>
            <a:endParaRPr lang="fr-FR" sz="1000" dirty="0">
              <a:solidFill>
                <a:schemeClr val="bg1"/>
              </a:solidFill>
              <a:effectLst/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28D4B4-1FCC-8764-65E1-0859836A2B9F}"/>
              </a:ext>
            </a:extLst>
          </p:cNvPr>
          <p:cNvSpPr txBox="1"/>
          <p:nvPr/>
        </p:nvSpPr>
        <p:spPr>
          <a:xfrm>
            <a:off x="4947990" y="1814991"/>
            <a:ext cx="1619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mardi 18 juin 2024</a:t>
            </a:r>
            <a:endParaRPr lang="fr-FR" sz="1000" b="1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FR" sz="10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Accueil et b</a:t>
            </a:r>
            <a: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uffet à partir de </a:t>
            </a:r>
            <a:r>
              <a:rPr lang="fr-FR" sz="10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19h</a:t>
            </a:r>
            <a:endParaRPr lang="fr-FR" sz="1000" dirty="0">
              <a:solidFill>
                <a:schemeClr val="bg1"/>
              </a:solidFill>
              <a:effectLst/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Début de la session </a:t>
            </a:r>
            <a:b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à 20h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497F3C-0107-8EBF-D6C1-250AE0FFEDBB}"/>
              </a:ext>
            </a:extLst>
          </p:cNvPr>
          <p:cNvSpPr txBox="1"/>
          <p:nvPr/>
        </p:nvSpPr>
        <p:spPr>
          <a:xfrm>
            <a:off x="4947990" y="2781949"/>
            <a:ext cx="271762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Lieu</a:t>
            </a:r>
          </a:p>
          <a:p>
            <a:r>
              <a:rPr lang="fr-FR" sz="9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Hôtel BARRACUDA</a:t>
            </a:r>
          </a:p>
          <a:p>
            <a:r>
              <a:rPr lang="fr-FR" sz="9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32 Quai du commandant </a:t>
            </a:r>
            <a:r>
              <a:rPr lang="fr-FR" sz="900" dirty="0" err="1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Malbert</a:t>
            </a:r>
            <a:r>
              <a:rPr lang="fr-FR" sz="9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br>
              <a:rPr lang="fr-FR" sz="9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</a:br>
            <a:r>
              <a:rPr lang="fr-FR" sz="9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29200 BREST </a:t>
            </a:r>
            <a:endParaRPr lang="fr-FR" sz="1000" dirty="0">
              <a:solidFill>
                <a:schemeClr val="bg1"/>
              </a:solidFill>
              <a:effectLst/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A16DBF-3F8C-50AB-DED9-E4A4C437ED19}"/>
              </a:ext>
            </a:extLst>
          </p:cNvPr>
          <p:cNvSpPr txBox="1"/>
          <p:nvPr/>
        </p:nvSpPr>
        <p:spPr>
          <a:xfrm rot="16200000">
            <a:off x="6393874" y="1739914"/>
            <a:ext cx="1992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ALLSC-FR-000535 Février 2023</a:t>
            </a:r>
          </a:p>
        </p:txBody>
      </p:sp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AF23100C-D12F-26A0-10F8-F0EFAD31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274" y="522925"/>
            <a:ext cx="224792" cy="38058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8090F4-463C-6E32-6952-85ACE921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94849" y="2923357"/>
            <a:ext cx="216433" cy="30833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18BED54-A397-52AD-94E5-C753B7884722}"/>
              </a:ext>
            </a:extLst>
          </p:cNvPr>
          <p:cNvSpPr txBox="1"/>
          <p:nvPr/>
        </p:nvSpPr>
        <p:spPr>
          <a:xfrm>
            <a:off x="4952141" y="1262481"/>
            <a:ext cx="20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 Thin" panose="020B0403020202020204" pitchFamily="34" charset="0"/>
              </a:rPr>
              <a:t>Mme Fanny GARGADENNEC</a:t>
            </a:r>
            <a:b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(Masseur-kinésithérapeute)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075993-6CBC-D4AF-C428-8393D6E67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602" y="1975003"/>
            <a:ext cx="317682" cy="2907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FFADE3B-096B-FF58-92B0-F6E262AAFEC2}"/>
              </a:ext>
            </a:extLst>
          </p:cNvPr>
          <p:cNvSpPr txBox="1"/>
          <p:nvPr/>
        </p:nvSpPr>
        <p:spPr>
          <a:xfrm>
            <a:off x="4947990" y="561225"/>
            <a:ext cx="240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Dr. Gwenaël CORNEC</a:t>
            </a:r>
            <a:b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(Médecine Physique et Réadaptation)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C267BF-CCFD-7387-BF18-3464F219F552}"/>
              </a:ext>
            </a:extLst>
          </p:cNvPr>
          <p:cNvSpPr txBox="1"/>
          <p:nvPr/>
        </p:nvSpPr>
        <p:spPr>
          <a:xfrm>
            <a:off x="4947990" y="888124"/>
            <a:ext cx="240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Dr. Clémence LUCAS</a:t>
            </a:r>
            <a:b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effectLst/>
                <a:latin typeface="Helvetica Neue Thin" panose="020B0403020202020204" pitchFamily="34" charset="0"/>
                <a:ea typeface="Helvetica Neue Thin" panose="020B0403020202020204" pitchFamily="34" charset="0"/>
              </a:rPr>
              <a:t>(Médecine Physique et Réadaptation)</a:t>
            </a:r>
          </a:p>
        </p:txBody>
      </p:sp>
    </p:spTree>
    <p:extLst>
      <p:ext uri="{BB962C8B-B14F-4D97-AF65-F5344CB8AC3E}">
        <p14:creationId xmlns:p14="http://schemas.microsoft.com/office/powerpoint/2010/main" val="1938619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ea8dec-f240-4d48-86e4-a3ffebbf2f08" xsi:nil="true"/>
    <lcf76f155ced4ddcb4097134ff3c332f xmlns="9fbc478e-7e2c-4467-a046-835ed3ec6bf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44A25603E404988C6FBBF518D690A" ma:contentTypeVersion="15" ma:contentTypeDescription="Crée un document." ma:contentTypeScope="" ma:versionID="367a826a063be76211b9be898d6b6534">
  <xsd:schema xmlns:xsd="http://www.w3.org/2001/XMLSchema" xmlns:xs="http://www.w3.org/2001/XMLSchema" xmlns:p="http://schemas.microsoft.com/office/2006/metadata/properties" xmlns:ns2="9fbc478e-7e2c-4467-a046-835ed3ec6bf4" xmlns:ns3="0eea8dec-f240-4d48-86e4-a3ffebbf2f08" targetNamespace="http://schemas.microsoft.com/office/2006/metadata/properties" ma:root="true" ma:fieldsID="486aa38f7b15f95bb90e70c77457d2c5" ns2:_="" ns3:_="">
    <xsd:import namespace="9fbc478e-7e2c-4467-a046-835ed3ec6bf4"/>
    <xsd:import namespace="0eea8dec-f240-4d48-86e4-a3ffebbf2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c478e-7e2c-4467-a046-835ed3ec6b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49072c8d-48d9-43cf-8065-2623599aeb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a8dec-f240-4d48-86e4-a3ffebbf2f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d7a8575-83cb-4445-b967-1ab44b443be0}" ma:internalName="TaxCatchAll" ma:showField="CatchAllData" ma:web="0eea8dec-f240-4d48-86e4-a3ffebbf2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E58E2-061A-4A19-BDAD-64349336E812}">
  <ds:schemaRefs>
    <ds:schemaRef ds:uri="http://schemas.microsoft.com/office/2006/metadata/properties"/>
    <ds:schemaRef ds:uri="http://schemas.microsoft.com/office/infopath/2007/PartnerControls"/>
    <ds:schemaRef ds:uri="0eea8dec-f240-4d48-86e4-a3ffebbf2f08"/>
    <ds:schemaRef ds:uri="9fbc478e-7e2c-4467-a046-835ed3ec6bf4"/>
  </ds:schemaRefs>
</ds:datastoreItem>
</file>

<file path=customXml/itemProps2.xml><?xml version="1.0" encoding="utf-8"?>
<ds:datastoreItem xmlns:ds="http://schemas.openxmlformats.org/officeDocument/2006/customXml" ds:itemID="{64C379CA-D729-4E95-A606-21DE8814E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bc478e-7e2c-4467-a046-835ed3ec6bf4"/>
    <ds:schemaRef ds:uri="0eea8dec-f240-4d48-86e4-a3ffebbf2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D1AEF7-EA02-4617-B63D-ACEF799E10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Personnalisé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Helvetica Neue Condensed Black</vt:lpstr>
      <vt:lpstr>Helvetica Neue Light</vt:lpstr>
      <vt:lpstr>Helvetica Neue Thin</vt:lpstr>
      <vt:lpstr>Helvetica Neue UltraLight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Djedje</dc:creator>
  <cp:lastModifiedBy>CDO 29</cp:lastModifiedBy>
  <cp:revision>30</cp:revision>
  <dcterms:created xsi:type="dcterms:W3CDTF">2023-02-10T11:34:08Z</dcterms:created>
  <dcterms:modified xsi:type="dcterms:W3CDTF">2024-05-24T08:01:03Z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0x010100E5B44A25603E404988C6FBBF518D690A</vt:lpwstr>
  </property>
  <property fmtid="{D5CDD505-2E9C-101B-9397-08002B2CF9AE}" pid="3" name="MediaServiceImageTags">
    <vt:lpwstr/>
  </property>
</Properties>
</file>